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Dosis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gPSRIDv4Y3+szEUhG16eog30pn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Dosis-bold.fntdata"/><Relationship Id="rId16" Type="http://schemas.openxmlformats.org/officeDocument/2006/relationships/font" Target="fonts/Dosis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3b18ae8a9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3b18ae8a9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f3b18ae8a9_0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3b18ae8a9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3b18ae8a9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f3b18ae8a9_0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f3b18ae8a9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f3b18ae8a9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f3b18ae8a9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3b18ae8a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3b18ae8a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f3b18ae8a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3b18ae8a9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3b18ae8a9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f3b18ae8a9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3b18ae8a9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3b18ae8a9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f3b18ae8a9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3b18ae8a9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3b18ae8a9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f3b18ae8a9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3b18ae8a9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3b18ae8a9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f3b18ae8a9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3b18ae8a9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3b18ae8a9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f3b18ae8a9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3b18ae8a9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3b18ae8a9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f3b18ae8a9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/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g10f6edec7b9_0_4"/>
          <p:cNvSpPr txBox="1"/>
          <p:nvPr>
            <p:ph idx="1" type="subTitle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g10f6edec7b9_0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/>
          <p:nvPr>
            <p:ph hasCustomPrompt="1" type="title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10f6edec7b9_0_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/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6" name="Google Shape;56;g10f6edec7b9_0_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7" name="Google Shape;57;g10f6edec7b9_0_4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10f6edec7b9_0_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10f6edec7b9_0_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1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g10f6edec7b9_0_1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g10f6edec7b9_0_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f6edec7b9_0_8"/>
          <p:cNvSpPr txBox="1"/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g10f6edec7b9_0_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1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g10f6edec7b9_0_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" name="Google Shape;27;g10f6edec7b9_0_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g10f6edec7b9_0_19"/>
          <p:cNvSpPr txBox="1"/>
          <p:nvPr>
            <p:ph idx="1" type="body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10f6edec7b9_0_19"/>
          <p:cNvSpPr txBox="1"/>
          <p:nvPr>
            <p:ph idx="2" type="body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g10f6edec7b9_0_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" name="Google Shape;36;g10f6edec7b9_0_25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g10f6edec7b9_0_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/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g10f6edec7b9_0_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10f6edec7b9_0_32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4" name="Google Shape;44;g10f6edec7b9_0_32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g10f6edec7b9_0_32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6" name="Google Shape;46;g10f6edec7b9_0_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10f6edec7b9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10f6edec7b9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64" name="Google Shape;64;p1"/>
          <p:cNvPicPr preferRelativeResize="0"/>
          <p:nvPr/>
        </p:nvPicPr>
        <p:blipFill rotWithShape="1">
          <a:blip r:embed="rId3">
            <a:alphaModFix amt="52999"/>
          </a:blip>
          <a:srcRect b="0" l="0" r="62945" t="0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636500" y="1662575"/>
            <a:ext cx="5491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Laporan </a:t>
            </a:r>
            <a:r>
              <a:rPr b="1"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Homework</a:t>
            </a:r>
            <a:r>
              <a:rPr b="1" i="0" lang="en-US" sz="3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Final Project - </a:t>
            </a:r>
            <a:r>
              <a:rPr b="1" i="0" lang="en-US" sz="3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Stage </a:t>
            </a:r>
            <a:r>
              <a:rPr b="1"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91877" y="3782100"/>
            <a:ext cx="387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Harta, Tahta, Data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636494" y="3231896"/>
            <a:ext cx="2524500" cy="231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3b18ae8a9_0_111"/>
          <p:cNvSpPr txBox="1"/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Feature Engineering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3b18ae8a9_0_130"/>
          <p:cNvSpPr/>
          <p:nvPr/>
        </p:nvSpPr>
        <p:spPr>
          <a:xfrm>
            <a:off x="803850" y="751250"/>
            <a:ext cx="11119200" cy="5796000"/>
          </a:xfrm>
          <a:prstGeom prst="roundRect">
            <a:avLst>
              <a:gd fmla="val 3694" name="adj"/>
            </a:avLst>
          </a:prstGeom>
          <a:solidFill>
            <a:srgbClr val="F2F2F2"/>
          </a:solidFill>
          <a:ln cap="flat" cmpd="sng" w="38100">
            <a:solidFill>
              <a:srgbClr val="01AAB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16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gf3b18ae8a9_0_130"/>
          <p:cNvSpPr txBox="1"/>
          <p:nvPr/>
        </p:nvSpPr>
        <p:spPr>
          <a:xfrm>
            <a:off x="1015150" y="1006975"/>
            <a:ext cx="10666500" cy="52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198A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1" lang="en-US" sz="2800">
                <a:solidFill>
                  <a:srgbClr val="0198A3"/>
                </a:solidFill>
                <a:latin typeface="Roboto"/>
                <a:ea typeface="Roboto"/>
                <a:cs typeface="Roboto"/>
                <a:sym typeface="Roboto"/>
              </a:rPr>
              <a:t>.  </a:t>
            </a:r>
            <a:r>
              <a:rPr b="1" lang="en-US" sz="2800">
                <a:solidFill>
                  <a:srgbClr val="0198A3"/>
                </a:solidFill>
                <a:latin typeface="Roboto"/>
                <a:ea typeface="Roboto"/>
                <a:cs typeface="Roboto"/>
                <a:sym typeface="Roboto"/>
              </a:rPr>
              <a:t>Feature Selection</a:t>
            </a:r>
            <a:endParaRPr b="1" sz="2000">
              <a:solidFill>
                <a:srgbClr val="0198A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Semua feature akan dipakai karena semua feature relevan. Tidak ada feature yang dibuang pada saat modelling.</a:t>
            </a:r>
            <a:endParaRPr sz="2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198A3"/>
                </a:solidFill>
                <a:latin typeface="Roboto"/>
                <a:ea typeface="Roboto"/>
                <a:cs typeface="Roboto"/>
                <a:sym typeface="Roboto"/>
              </a:rPr>
              <a:t>b.  Feature Extraction</a:t>
            </a:r>
            <a:endParaRPr b="1" sz="2800">
              <a:solidFill>
                <a:srgbClr val="0198A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Tidak ada feature yang perlu ditambahkan.</a:t>
            </a:r>
            <a:endParaRPr sz="2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198A3"/>
                </a:solidFill>
                <a:latin typeface="Roboto"/>
                <a:ea typeface="Roboto"/>
                <a:cs typeface="Roboto"/>
                <a:sym typeface="Roboto"/>
              </a:rPr>
              <a:t>c.  Feature Addition</a:t>
            </a:r>
            <a:endParaRPr b="1" sz="2800">
              <a:solidFill>
                <a:srgbClr val="0198A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Ide feature yang bisa ditambahkan untuk meningkatkan performansi modelling, yaitu:</a:t>
            </a:r>
            <a:endParaRPr sz="2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9144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income</a:t>
            </a:r>
            <a:endParaRPr sz="2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9144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children/dependants</a:t>
            </a:r>
            <a:endParaRPr sz="2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9144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location (kota tertentu memungkinkan banyak user)</a:t>
            </a:r>
            <a:endParaRPr sz="2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9144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has_complaint (data binary, pernah mengajukan complaints atau tidak )</a:t>
            </a:r>
            <a:endParaRPr sz="2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9144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complaint (jumlah complaints yang pernah diajukan user)</a:t>
            </a:r>
            <a:endParaRPr sz="2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osi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3b18ae8a9_0_12"/>
          <p:cNvSpPr txBox="1"/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-577850" lvl="0" marL="457200" rtl="0" algn="ctr">
              <a:spcBef>
                <a:spcPts val="0"/>
              </a:spcBef>
              <a:spcAft>
                <a:spcPts val="0"/>
              </a:spcAft>
              <a:buSzPts val="5500"/>
              <a:buAutoNum type="arabicPeriod"/>
            </a:pPr>
            <a:r>
              <a:rPr lang="en-US"/>
              <a:t>Data Cleansing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3b18ae8a9_0_0"/>
          <p:cNvSpPr/>
          <p:nvPr/>
        </p:nvSpPr>
        <p:spPr>
          <a:xfrm>
            <a:off x="803850" y="751250"/>
            <a:ext cx="11119200" cy="5796000"/>
          </a:xfrm>
          <a:prstGeom prst="roundRect">
            <a:avLst>
              <a:gd fmla="val 3694" name="adj"/>
            </a:avLst>
          </a:prstGeom>
          <a:solidFill>
            <a:srgbClr val="F2F2F2"/>
          </a:solidFill>
          <a:ln cap="flat" cmpd="sng" w="38100">
            <a:solidFill>
              <a:srgbClr val="01AAB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16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gf3b18ae8a9_0_0"/>
          <p:cNvSpPr txBox="1"/>
          <p:nvPr/>
        </p:nvSpPr>
        <p:spPr>
          <a:xfrm>
            <a:off x="1015150" y="1006975"/>
            <a:ext cx="10666500" cy="4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just"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800"/>
              <a:buFont typeface="Roboto"/>
              <a:buAutoNum type="alphaLcPeriod"/>
            </a:pPr>
            <a:r>
              <a:rPr b="1" lang="en-US" sz="2800">
                <a:solidFill>
                  <a:srgbClr val="0198A3"/>
                </a:solidFill>
                <a:latin typeface="Roboto"/>
                <a:ea typeface="Roboto"/>
                <a:cs typeface="Roboto"/>
                <a:sym typeface="Roboto"/>
              </a:rPr>
              <a:t>Handle Missing Values</a:t>
            </a:r>
            <a:endParaRPr b="1" sz="2000">
              <a:solidFill>
                <a:srgbClr val="0198A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Tidak perlu dilakukan handling, karena tidak ada </a:t>
            </a:r>
            <a:r>
              <a:rPr b="1" lang="en-US" sz="2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'Missing Value'</a:t>
            </a:r>
            <a:r>
              <a:rPr lang="en-US" sz="2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pada dataset ini.</a:t>
            </a:r>
            <a:endParaRPr sz="2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just"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800"/>
              <a:buFont typeface="Roboto"/>
              <a:buAutoNum type="alphaLcPeriod"/>
            </a:pPr>
            <a:r>
              <a:rPr b="1" lang="en-US" sz="2800">
                <a:solidFill>
                  <a:srgbClr val="0198A3"/>
                </a:solidFill>
                <a:latin typeface="Roboto"/>
                <a:ea typeface="Roboto"/>
                <a:cs typeface="Roboto"/>
                <a:sym typeface="Roboto"/>
              </a:rPr>
              <a:t>Handle Duplicated Data</a:t>
            </a:r>
            <a:endParaRPr b="1" sz="2800">
              <a:solidFill>
                <a:srgbClr val="0198A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Tidak perlu dilakukan handling, karena tidak ada </a:t>
            </a:r>
            <a:r>
              <a:rPr b="1" lang="en-US" sz="2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'Duplicated Data'</a:t>
            </a:r>
            <a:r>
              <a:rPr lang="en-US" sz="2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pada dataset ini.</a:t>
            </a:r>
            <a:endParaRPr sz="2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just">
              <a:spcBef>
                <a:spcPts val="0"/>
              </a:spcBef>
              <a:spcAft>
                <a:spcPts val="0"/>
              </a:spcAft>
              <a:buClr>
                <a:srgbClr val="0198A3"/>
              </a:buClr>
              <a:buSzPts val="2800"/>
              <a:buFont typeface="Roboto"/>
              <a:buAutoNum type="alphaLcPeriod"/>
            </a:pPr>
            <a:r>
              <a:rPr b="1" lang="en-US" sz="2800">
                <a:solidFill>
                  <a:srgbClr val="0198A3"/>
                </a:solidFill>
                <a:latin typeface="Roboto"/>
                <a:ea typeface="Roboto"/>
                <a:cs typeface="Roboto"/>
                <a:sym typeface="Roboto"/>
              </a:rPr>
              <a:t>Handle Outliers</a:t>
            </a:r>
            <a:endParaRPr b="1" sz="2800">
              <a:solidFill>
                <a:srgbClr val="0198A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Untuk outliers, nantinya akan dibuat 2 skenario untuk melihat mana performa yang lebih baik. Adapun 2 skenario tersebut yaitu:</a:t>
            </a:r>
            <a:endParaRPr sz="2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9144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oboto"/>
              <a:buAutoNum type="arabicPeriod"/>
            </a:pPr>
            <a:r>
              <a:rPr lang="en-US" sz="2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Tanpa handling outliers</a:t>
            </a:r>
            <a:endParaRPr sz="2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914400" rtl="0" algn="just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Roboto"/>
              <a:buAutoNum type="arabicPeriod"/>
            </a:pPr>
            <a:r>
              <a:rPr lang="en-US" sz="22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Dengan handling outliers</a:t>
            </a:r>
            <a:endParaRPr sz="22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osi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osi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3b18ae8a9_0_33"/>
          <p:cNvSpPr/>
          <p:nvPr/>
        </p:nvSpPr>
        <p:spPr>
          <a:xfrm>
            <a:off x="803850" y="751250"/>
            <a:ext cx="11119200" cy="5796000"/>
          </a:xfrm>
          <a:prstGeom prst="roundRect">
            <a:avLst>
              <a:gd fmla="val 3694" name="adj"/>
            </a:avLst>
          </a:prstGeom>
          <a:solidFill>
            <a:srgbClr val="F2F2F2"/>
          </a:solidFill>
          <a:ln cap="flat" cmpd="sng" w="38100">
            <a:solidFill>
              <a:srgbClr val="01AAB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16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gf3b18ae8a9_0_33"/>
          <p:cNvSpPr txBox="1"/>
          <p:nvPr/>
        </p:nvSpPr>
        <p:spPr>
          <a:xfrm>
            <a:off x="1015150" y="1006975"/>
            <a:ext cx="106665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198A3"/>
                </a:solidFill>
                <a:latin typeface="Roboto"/>
                <a:ea typeface="Roboto"/>
                <a:cs typeface="Roboto"/>
                <a:sym typeface="Roboto"/>
              </a:rPr>
              <a:t>c.  </a:t>
            </a:r>
            <a:r>
              <a:rPr b="1" lang="en-US" sz="2800">
                <a:solidFill>
                  <a:srgbClr val="0198A3"/>
                </a:solidFill>
                <a:latin typeface="Roboto"/>
                <a:ea typeface="Roboto"/>
                <a:cs typeface="Roboto"/>
                <a:sym typeface="Roboto"/>
              </a:rPr>
              <a:t>Handle Outliers(2)</a:t>
            </a:r>
            <a:endParaRPr b="1" sz="2200">
              <a:solidFill>
                <a:srgbClr val="0198A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Handling outlier dengan IQR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osi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gf3b18ae8a9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600" y="2102275"/>
            <a:ext cx="8229600" cy="42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3b18ae8a9_0_40"/>
          <p:cNvSpPr/>
          <p:nvPr/>
        </p:nvSpPr>
        <p:spPr>
          <a:xfrm>
            <a:off x="803850" y="751250"/>
            <a:ext cx="11119200" cy="5796000"/>
          </a:xfrm>
          <a:prstGeom prst="roundRect">
            <a:avLst>
              <a:gd fmla="val 3694" name="adj"/>
            </a:avLst>
          </a:prstGeom>
          <a:solidFill>
            <a:srgbClr val="F2F2F2"/>
          </a:solidFill>
          <a:ln cap="flat" cmpd="sng" w="38100">
            <a:solidFill>
              <a:srgbClr val="01AAB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16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gf3b18ae8a9_0_40"/>
          <p:cNvSpPr txBox="1"/>
          <p:nvPr/>
        </p:nvSpPr>
        <p:spPr>
          <a:xfrm>
            <a:off x="1015150" y="1006975"/>
            <a:ext cx="106665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198A3"/>
                </a:solidFill>
                <a:latin typeface="Roboto"/>
                <a:ea typeface="Roboto"/>
                <a:cs typeface="Roboto"/>
                <a:sym typeface="Roboto"/>
              </a:rPr>
              <a:t>c.  Handle Outliers(3)</a:t>
            </a:r>
            <a:endParaRPr b="1" sz="2200">
              <a:solidFill>
                <a:srgbClr val="0198A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Handling outlier dengan Zscore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osi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gf3b18ae8a9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588" y="2078925"/>
            <a:ext cx="8229600" cy="332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3b18ae8a9_0_48"/>
          <p:cNvSpPr/>
          <p:nvPr/>
        </p:nvSpPr>
        <p:spPr>
          <a:xfrm>
            <a:off x="803850" y="751250"/>
            <a:ext cx="11119200" cy="5796000"/>
          </a:xfrm>
          <a:prstGeom prst="roundRect">
            <a:avLst>
              <a:gd fmla="val 3694" name="adj"/>
            </a:avLst>
          </a:prstGeom>
          <a:solidFill>
            <a:srgbClr val="F2F2F2"/>
          </a:solidFill>
          <a:ln cap="flat" cmpd="sng" w="38100">
            <a:solidFill>
              <a:srgbClr val="01AAB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16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gf3b18ae8a9_0_48"/>
          <p:cNvSpPr txBox="1"/>
          <p:nvPr/>
        </p:nvSpPr>
        <p:spPr>
          <a:xfrm>
            <a:off x="1015150" y="1006975"/>
            <a:ext cx="106665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198A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1" lang="en-US" sz="2800">
                <a:solidFill>
                  <a:srgbClr val="0198A3"/>
                </a:solidFill>
                <a:latin typeface="Roboto"/>
                <a:ea typeface="Roboto"/>
                <a:cs typeface="Roboto"/>
                <a:sym typeface="Roboto"/>
              </a:rPr>
              <a:t>.  Feature Transformation</a:t>
            </a:r>
            <a:endParaRPr b="1" sz="2800">
              <a:solidFill>
                <a:srgbClr val="0198A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198A3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Dilakukan normalisasi untuk beberapa feature: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Normalisasi untuk ‘duration’ feature `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osi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gf3b18ae8a9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100" y="2772950"/>
            <a:ext cx="109347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3b18ae8a9_0_56"/>
          <p:cNvSpPr/>
          <p:nvPr/>
        </p:nvSpPr>
        <p:spPr>
          <a:xfrm>
            <a:off x="155988" y="751250"/>
            <a:ext cx="11880000" cy="5796000"/>
          </a:xfrm>
          <a:prstGeom prst="roundRect">
            <a:avLst>
              <a:gd fmla="val 3694" name="adj"/>
            </a:avLst>
          </a:prstGeom>
          <a:solidFill>
            <a:srgbClr val="F2F2F2"/>
          </a:solidFill>
          <a:ln cap="flat" cmpd="sng" w="38100">
            <a:solidFill>
              <a:srgbClr val="01AAB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16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gf3b18ae8a9_0_56"/>
          <p:cNvSpPr txBox="1"/>
          <p:nvPr/>
        </p:nvSpPr>
        <p:spPr>
          <a:xfrm>
            <a:off x="280975" y="1006975"/>
            <a:ext cx="114009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198A3"/>
                </a:solidFill>
                <a:latin typeface="Roboto"/>
                <a:ea typeface="Roboto"/>
                <a:cs typeface="Roboto"/>
                <a:sym typeface="Roboto"/>
              </a:rPr>
              <a:t>d.  Feature Transfromation(2)</a:t>
            </a:r>
            <a:endParaRPr b="1" sz="2200">
              <a:solidFill>
                <a:srgbClr val="0198A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Normalisasi untuk ‘age’ feature `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osi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gf3b18ae8a9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75" y="2009775"/>
            <a:ext cx="1163002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3b18ae8a9_0_91"/>
          <p:cNvSpPr/>
          <p:nvPr/>
        </p:nvSpPr>
        <p:spPr>
          <a:xfrm>
            <a:off x="803850" y="751250"/>
            <a:ext cx="11119200" cy="5765700"/>
          </a:xfrm>
          <a:prstGeom prst="roundRect">
            <a:avLst>
              <a:gd fmla="val 3694" name="adj"/>
            </a:avLst>
          </a:prstGeom>
          <a:solidFill>
            <a:srgbClr val="F2F2F2"/>
          </a:solidFill>
          <a:ln cap="flat" cmpd="sng" w="38100">
            <a:solidFill>
              <a:srgbClr val="01AAB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16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gf3b18ae8a9_0_91"/>
          <p:cNvSpPr txBox="1"/>
          <p:nvPr/>
        </p:nvSpPr>
        <p:spPr>
          <a:xfrm>
            <a:off x="1015150" y="1006975"/>
            <a:ext cx="10666500" cy="52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198A3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="1" lang="en-US" sz="2800">
                <a:solidFill>
                  <a:srgbClr val="0198A3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b="1" lang="en-US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800">
                <a:solidFill>
                  <a:srgbClr val="0198A3"/>
                </a:solidFill>
                <a:latin typeface="Roboto"/>
                <a:ea typeface="Roboto"/>
                <a:cs typeface="Roboto"/>
                <a:sym typeface="Roboto"/>
              </a:rPr>
              <a:t>Feature Encoding</a:t>
            </a:r>
            <a:endParaRPr b="1" sz="2800">
              <a:solidFill>
                <a:srgbClr val="0198A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Label Encoding untuk feature dengan data binary (education, default, housing, loan, dan y)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One-Hot</a:t>
            </a: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Encoding untuk feature dengan data non-binary (job, marital, contact, poutcome)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osi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gf3b18ae8a9_0_91"/>
          <p:cNvPicPr preferRelativeResize="0"/>
          <p:nvPr/>
        </p:nvPicPr>
        <p:blipFill rotWithShape="1">
          <a:blip r:embed="rId3">
            <a:alphaModFix/>
          </a:blip>
          <a:srcRect b="-4790" l="0" r="0" t="4790"/>
          <a:stretch/>
        </p:blipFill>
        <p:spPr>
          <a:xfrm>
            <a:off x="3605200" y="2315980"/>
            <a:ext cx="5486400" cy="136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f3b18ae8a9_0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5200" y="4634175"/>
            <a:ext cx="5486400" cy="1653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3b18ae8a9_0_99"/>
          <p:cNvSpPr/>
          <p:nvPr/>
        </p:nvSpPr>
        <p:spPr>
          <a:xfrm>
            <a:off x="803850" y="751250"/>
            <a:ext cx="11119200" cy="5796000"/>
          </a:xfrm>
          <a:prstGeom prst="roundRect">
            <a:avLst>
              <a:gd fmla="val 3694" name="adj"/>
            </a:avLst>
          </a:prstGeom>
          <a:solidFill>
            <a:srgbClr val="F2F2F2"/>
          </a:solidFill>
          <a:ln cap="flat" cmpd="sng" w="38100">
            <a:solidFill>
              <a:srgbClr val="01AAB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1600" rotWithShape="0" algn="tl" dir="2700000" dist="38100">
              <a:srgbClr val="000000">
                <a:alpha val="2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gf3b18ae8a9_0_99"/>
          <p:cNvSpPr txBox="1"/>
          <p:nvPr/>
        </p:nvSpPr>
        <p:spPr>
          <a:xfrm>
            <a:off x="1015150" y="1006975"/>
            <a:ext cx="10666500" cy="52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198A3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1" lang="en-US" sz="2800">
                <a:solidFill>
                  <a:srgbClr val="0198A3"/>
                </a:solidFill>
                <a:latin typeface="Roboto"/>
                <a:ea typeface="Roboto"/>
                <a:cs typeface="Roboto"/>
                <a:sym typeface="Roboto"/>
              </a:rPr>
              <a:t>.  Handle Class Imbalance</a:t>
            </a:r>
            <a:endParaRPr b="1" sz="2800">
              <a:solidFill>
                <a:srgbClr val="0198A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Dilakukan 3 skenario : tanpa handling, undersampling, dan oversampling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osi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gf3b18ae8a9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138" y="2548225"/>
            <a:ext cx="6400800" cy="359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f3b18ae8a9_0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0588" y="2548225"/>
            <a:ext cx="3095625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f3b18ae8a9_0_99"/>
          <p:cNvSpPr txBox="1"/>
          <p:nvPr/>
        </p:nvSpPr>
        <p:spPr>
          <a:xfrm>
            <a:off x="1015150" y="2040900"/>
            <a:ext cx="12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198A3"/>
                </a:solidFill>
              </a:rPr>
              <a:t>Query:</a:t>
            </a:r>
            <a:endParaRPr>
              <a:solidFill>
                <a:srgbClr val="0198A3"/>
              </a:solidFill>
            </a:endParaRPr>
          </a:p>
        </p:txBody>
      </p:sp>
      <p:sp>
        <p:nvSpPr>
          <p:cNvPr id="132" name="Google Shape;132;gf3b18ae8a9_0_99"/>
          <p:cNvSpPr txBox="1"/>
          <p:nvPr/>
        </p:nvSpPr>
        <p:spPr>
          <a:xfrm>
            <a:off x="8220600" y="2040900"/>
            <a:ext cx="12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198A3"/>
                </a:solidFill>
              </a:rPr>
              <a:t>Results</a:t>
            </a:r>
            <a:r>
              <a:rPr lang="en-US">
                <a:solidFill>
                  <a:srgbClr val="0198A3"/>
                </a:solidFill>
              </a:rPr>
              <a:t>:</a:t>
            </a:r>
            <a:endParaRPr>
              <a:solidFill>
                <a:srgbClr val="0198A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2020-04-28T06:06:52Z</dcterms:created>
  <dc:creator>msoffice5650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